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>
                <a:latin typeface="ADLaM Display" panose="02010000000000000000" pitchFamily="2" charset="0"/>
                <a:cs typeface="ADLaM Display" panose="02010000000000000000" pitchFamily="2" charset="0"/>
              </a:rPr>
              <a:t>申請件数</a:t>
            </a:r>
          </a:p>
        </c:rich>
      </c:tx>
      <c:layout>
        <c:manualLayout>
          <c:xMode val="edge"/>
          <c:yMode val="edge"/>
          <c:x val="0.41666666666666674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50481189851262E-2"/>
          <c:y val="0.13625000000000001"/>
          <c:w val="0.87296062992125989"/>
          <c:h val="0.6919061679790026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申請件数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R7.10</c:v>
                </c:pt>
                <c:pt idx="1">
                  <c:v>R7.11</c:v>
                </c:pt>
                <c:pt idx="2">
                  <c:v>R7.12</c:v>
                </c:pt>
                <c:pt idx="3">
                  <c:v>R8.1</c:v>
                </c:pt>
                <c:pt idx="4">
                  <c:v>R8.2</c:v>
                </c:pt>
                <c:pt idx="5">
                  <c:v>R8.3</c:v>
                </c:pt>
                <c:pt idx="6">
                  <c:v>R8.4</c:v>
                </c:pt>
                <c:pt idx="7">
                  <c:v>R8.5</c:v>
                </c:pt>
              </c:strCache>
            </c:strRef>
          </c:cat>
          <c:val>
            <c:numRef>
              <c:f>Sheet1!$B$2:$B$9</c:f>
              <c:numCache>
                <c:formatCode>0_ </c:formatCode>
                <c:ptCount val="8"/>
                <c:pt idx="0">
                  <c:v>336</c:v>
                </c:pt>
                <c:pt idx="1">
                  <c:v>289</c:v>
                </c:pt>
                <c:pt idx="2">
                  <c:v>364</c:v>
                </c:pt>
                <c:pt idx="3">
                  <c:v>152</c:v>
                </c:pt>
                <c:pt idx="4">
                  <c:v>296</c:v>
                </c:pt>
                <c:pt idx="5">
                  <c:v>310</c:v>
                </c:pt>
                <c:pt idx="6">
                  <c:v>434</c:v>
                </c:pt>
                <c:pt idx="7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86-4522-A3F0-F4086F18ADE0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申請件数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R7.10</c:v>
                </c:pt>
                <c:pt idx="1">
                  <c:v>R7.11</c:v>
                </c:pt>
                <c:pt idx="2">
                  <c:v>R7.12</c:v>
                </c:pt>
                <c:pt idx="3">
                  <c:v>R8.1</c:v>
                </c:pt>
                <c:pt idx="4">
                  <c:v>R8.2</c:v>
                </c:pt>
                <c:pt idx="5">
                  <c:v>R8.3</c:v>
                </c:pt>
                <c:pt idx="6">
                  <c:v>R8.4</c:v>
                </c:pt>
                <c:pt idx="7">
                  <c:v>R8.5</c:v>
                </c:pt>
              </c:strCache>
            </c:strRef>
          </c:cat>
          <c:val>
            <c:numRef>
              <c:f>Sheet1!$B$2:$B$9</c:f>
              <c:numCache>
                <c:formatCode>0_ </c:formatCode>
                <c:ptCount val="8"/>
                <c:pt idx="0">
                  <c:v>336</c:v>
                </c:pt>
                <c:pt idx="1">
                  <c:v>289</c:v>
                </c:pt>
                <c:pt idx="2">
                  <c:v>364</c:v>
                </c:pt>
                <c:pt idx="3">
                  <c:v>152</c:v>
                </c:pt>
                <c:pt idx="4">
                  <c:v>296</c:v>
                </c:pt>
                <c:pt idx="5">
                  <c:v>310</c:v>
                </c:pt>
                <c:pt idx="6">
                  <c:v>434</c:v>
                </c:pt>
                <c:pt idx="7">
                  <c:v>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86-4522-A3F0-F4086F18ADE0}"/>
            </c:ext>
          </c:extLst>
        </c:ser>
        <c:dLbls>
          <c:dLblPos val="t"/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0618911"/>
        <c:axId val="1620606911"/>
      </c:lineChart>
      <c:catAx>
        <c:axId val="162061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0606911"/>
        <c:crosses val="autoZero"/>
        <c:auto val="1"/>
        <c:lblAlgn val="ctr"/>
        <c:lblOffset val="100"/>
        <c:noMultiLvlLbl val="0"/>
      </c:catAx>
      <c:valAx>
        <c:axId val="162060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061891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13A38-7133-98D5-0D46-17A793234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7616DD-EBC4-7667-D041-F7E5E7455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7F04DD-E509-C8E8-96D8-83630154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D5D3EA-1760-CC5F-4E5A-E84AD0DF0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B8CECB-7733-A983-B670-3FB58468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6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853FE-AB13-1F48-637E-751B8917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52F614-261F-EE54-0B4B-48C431D4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BE609A-08F5-5F9E-6FE0-047036F7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BEA6D-733D-7A20-6ADB-D9872D62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7ADEB-BE79-0CBB-EF0B-867B8EAC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69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02717FB-225A-B08C-B9D2-153B48260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789B2A-C841-DE92-480F-320F59657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534CB8-FFB6-11AA-434D-8A47B76C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74C15A-B2A1-78FE-3FD0-D145581F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6159D4-46EC-B87A-382F-9D7C7C78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68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EDDE08-6C2B-2160-B51B-BFEBC542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F29F54-B44C-8B91-9679-EBEEE39B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F9B907-0E78-9EB0-CFE8-4E990C83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99700-071F-97BD-765B-9183F3DF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D62810-66AC-9D2F-9DF6-9EAD7402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66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30D83-523C-1DFB-076B-84FB800A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71123B-E4EB-99B0-A24C-FEDAACF86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F8FDA0-1D18-74C3-43DB-BBCDDC5A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59055B-325E-E8F6-59E6-9DD7620D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9E8C3-6DDE-A875-B5A0-D25D6EF1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7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00CEF-446A-BBDA-B7CB-653B661B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4C1F8A-7951-62FE-DF41-7903EF919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C61A43-0E74-4900-E417-860C79CC5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E602CD-EC38-DE0D-2811-552CBE23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65BE06-C0BC-AD3C-0361-F6E89612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43565B-D33E-EB90-057E-CF1D1361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2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F61768-72E7-3FF9-7BB2-64575062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DD041D-A95D-0045-B813-99A947C9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51092E-F4A5-D914-FD58-5F8C0D374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440777-A3E2-31AB-E52A-13BC80D14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BCE9D26-F217-26A4-5502-B6F3A8D0E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7646E52-F38E-FCCA-CCEA-A01E720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7DE6C0-C29E-708B-534D-6CB3B5FF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7BB337-4002-B693-3F1D-EE887187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6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5A432-798E-5AF8-F241-489DFADF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58601F-78EE-D04E-E058-B4E62FD5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BEFDDA-F5FC-C41F-CC32-B2B493C9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2E67E6-439C-C20E-AC41-B91D15B6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FEB90E-4B55-2179-9746-8B43FB6D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9514A97-26F1-0FFB-8FFE-3BF4BC63E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5F1BD-FE2E-D121-85D5-88DA92CC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67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B026C-282B-AF18-5F1D-B06E9351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202B66-147D-FF6D-E97D-67C0A87F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FDAEFB-212E-A039-380A-FA59F7E1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74848D-7417-BD9D-BD00-C78BB0C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3F7D0B-39FA-0A65-23E2-B801A39C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321918-96A4-2AE5-1DB6-96D844E3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07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022410-2B7B-B790-C7D4-6DD34749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DE033C-D651-6C80-A05D-6773C21F6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9F0689-E5F6-6170-4FF1-DF809037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DAC16B-A33C-EC91-B54F-1CA10C4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B79C05-B376-7112-C7EB-EFB4CB4A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5EA165-81B8-6AFD-22BE-65AA88C5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C340B5-4463-3BC1-4DC1-A9A1E156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2822F6-67FC-CC32-8D20-0559AC572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85029-A6F9-28EA-3166-91332DFB0C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CAA77-2038-4869-BA0B-32C363AEE3B5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A3706D-24CA-2831-2102-E1C506814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060B55-9B1D-7036-8A22-E64D83181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047763-73CF-4594-AEAF-B3F945337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6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83CF5-638F-4F28-F543-A6DE2A6DD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542F94-F151-86DD-ED6A-8C932F158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672CD6-F86C-3754-F49E-029BDF3BD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5E47F2E-7E67-A9DF-D3E0-141152417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781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ja-JP" altLang="en-US" sz="4000" b="1" dirty="0"/>
              <a:t>特区民泊について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BDC590-C444-6211-523E-29CC1555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9809" y="5853241"/>
            <a:ext cx="6572382" cy="5580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000" dirty="0">
                <a:solidFill>
                  <a:schemeClr val="tx1"/>
                </a:solidFill>
              </a:rPr>
              <a:t>１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0BDC590-C444-6211-523E-29CC15550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5917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199213" y="1428691"/>
          <a:ext cx="8949128" cy="4000618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566036">
                  <a:extLst>
                    <a:ext uri="{9D8B030D-6E8A-4147-A177-3AD203B41FA5}">
                      <a16:colId xmlns:a16="http://schemas.microsoft.com/office/drawing/2014/main" val="2340394482"/>
                    </a:ext>
                  </a:extLst>
                </a:gridCol>
                <a:gridCol w="6383092">
                  <a:extLst>
                    <a:ext uri="{9D8B030D-6E8A-4147-A177-3AD203B41FA5}">
                      <a16:colId xmlns:a16="http://schemas.microsoft.com/office/drawing/2014/main" val="72913190"/>
                    </a:ext>
                  </a:extLst>
                </a:gridCol>
              </a:tblGrid>
              <a:tr h="72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29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ja-JP" altLang="en-US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申請件数　</a:t>
                      </a:r>
                      <a:r>
                        <a:rPr lang="en-US" altLang="ja-JP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5</a:t>
                      </a:r>
                      <a:r>
                        <a:rPr lang="ja-JP" altLang="en-US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月は</a:t>
                      </a:r>
                      <a:r>
                        <a:rPr lang="en-US" altLang="ja-JP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1100</a:t>
                      </a:r>
                      <a:r>
                        <a:rPr lang="ja-JP" altLang="en-US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件！</a:t>
                      </a:r>
                      <a:endParaRPr lang="en-US" altLang="ja-JP" sz="2800" b="1" cap="none" spc="0" dirty="0">
                        <a:solidFill>
                          <a:schemeClr val="tx1"/>
                        </a:solidFill>
                        <a:latin typeface="ADLaM Display" panose="02010000000000000000" pitchFamily="2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12038"/>
                  </a:ext>
                </a:extLst>
              </a:tr>
              <a:tr h="72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2900" b="1" cap="none" spc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ja-JP" altLang="en-US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施設件数と居室数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841929"/>
                  </a:ext>
                </a:extLst>
              </a:tr>
              <a:tr h="72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29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ja-JP" altLang="en-US" sz="2800" b="1" cap="none" spc="0" dirty="0">
                          <a:solidFill>
                            <a:schemeClr val="tx1"/>
                          </a:solidFill>
                          <a:latin typeface="ADLaM Display" panose="02010000000000000000" pitchFamily="2" charset="0"/>
                          <a:cs typeface="ADLaM Display" panose="02010000000000000000" pitchFamily="2" charset="0"/>
                        </a:rPr>
                        <a:t>苦情件数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86059"/>
                  </a:ext>
                </a:extLst>
              </a:tr>
              <a:tr h="7245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29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2800" b="1" kern="1200" dirty="0">
                          <a:solidFill>
                            <a:schemeClr val="dk1"/>
                          </a:solidFill>
                          <a:effectLst/>
                          <a:latin typeface="ADLaM Display" panose="020F0502020204030204" pitchFamily="2" charset="0"/>
                          <a:ea typeface="+mn-ea"/>
                          <a:cs typeface="ADLaM Display" panose="020F0502020204030204" pitchFamily="2" charset="0"/>
                        </a:rPr>
                        <a:t>迷惑民泊根絶チームによる監視件数等（令和</a:t>
                      </a:r>
                      <a:r>
                        <a:rPr kumimoji="1" lang="en-US" altLang="ja-JP" sz="2800" b="1" kern="1200" dirty="0">
                          <a:solidFill>
                            <a:schemeClr val="dk1"/>
                          </a:solidFill>
                          <a:effectLst/>
                          <a:latin typeface="ADLaM Display" panose="020F0502020204030204" pitchFamily="2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8</a:t>
                      </a:r>
                      <a:r>
                        <a:rPr kumimoji="1" lang="ja-JP" altLang="ja-JP" sz="2800" b="1" kern="1200" dirty="0">
                          <a:solidFill>
                            <a:schemeClr val="dk1"/>
                          </a:solidFill>
                          <a:effectLst/>
                          <a:latin typeface="ADLaM Display" panose="020F0502020204030204" pitchFamily="2" charset="0"/>
                          <a:ea typeface="+mn-ea"/>
                          <a:cs typeface="ADLaM Display" panose="020F0502020204030204" pitchFamily="2" charset="0"/>
                        </a:rPr>
                        <a:t>年</a:t>
                      </a:r>
                      <a:r>
                        <a:rPr kumimoji="1" lang="en-US" altLang="ja-JP" sz="2800" b="1" kern="1200" dirty="0">
                          <a:solidFill>
                            <a:schemeClr val="dk1"/>
                          </a:solidFill>
                          <a:effectLst/>
                          <a:latin typeface="ADLaM Display" panose="020F0502020204030204" pitchFamily="2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4</a:t>
                      </a:r>
                      <a:r>
                        <a:rPr kumimoji="1" lang="ja-JP" altLang="ja-JP" sz="2800" b="1" kern="1200" dirty="0">
                          <a:solidFill>
                            <a:schemeClr val="dk1"/>
                          </a:solidFill>
                          <a:effectLst/>
                          <a:latin typeface="ADLaM Display" panose="020F0502020204030204" pitchFamily="2" charset="0"/>
                          <a:ea typeface="+mn-ea"/>
                          <a:cs typeface="ADLaM Display" panose="020F0502020204030204" pitchFamily="2" charset="0"/>
                        </a:rPr>
                        <a:t>月末現在）</a:t>
                      </a:r>
                      <a:endParaRPr kumimoji="1" lang="ja-JP" altLang="ja-JP" sz="2800" kern="1200" dirty="0">
                        <a:solidFill>
                          <a:schemeClr val="dk1"/>
                        </a:solidFill>
                        <a:effectLst/>
                        <a:latin typeface="ADLaM Display" panose="020F0502020204030204" pitchFamily="2" charset="0"/>
                        <a:ea typeface="+mn-ea"/>
                        <a:cs typeface="ADLaM Display" panose="020F0502020204030204" pitchFamily="2" charset="0"/>
                      </a:endParaRP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055106"/>
                  </a:ext>
                </a:extLst>
              </a:tr>
              <a:tr h="7245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ja-JP" sz="2900" b="1" cap="none" spc="0" dirty="0">
                        <a:solidFill>
                          <a:schemeClr val="accent1"/>
                        </a:solidFill>
                      </a:endParaRP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ja-JP" alt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24449" marR="124449" marT="124449" marB="1244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96978"/>
                  </a:ext>
                </a:extLst>
              </a:tr>
            </a:tbl>
          </a:graphicData>
        </a:graphic>
      </p:graphicFrame>
      <p:sp>
        <p:nvSpPr>
          <p:cNvPr id="4" name="タイトル 1">
            <a:extLst>
              <a:ext uri="{FF2B5EF4-FFF2-40B4-BE49-F238E27FC236}">
                <a16:creationId xmlns:a16="http://schemas.microsoft.com/office/drawing/2014/main" id="{C0B78ED9-72A4-9DAA-9CE3-2308D3DE5EA3}"/>
              </a:ext>
            </a:extLst>
          </p:cNvPr>
          <p:cNvSpPr txBox="1">
            <a:spLocks/>
          </p:cNvSpPr>
          <p:nvPr/>
        </p:nvSpPr>
        <p:spPr>
          <a:xfrm>
            <a:off x="5420596" y="5215157"/>
            <a:ext cx="6572382" cy="974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000" b="1" dirty="0"/>
              <a:t>大阪市会議員　武直樹</a:t>
            </a:r>
          </a:p>
        </p:txBody>
      </p:sp>
    </p:spTree>
    <p:extLst>
      <p:ext uri="{BB962C8B-B14F-4D97-AF65-F5344CB8AC3E}">
        <p14:creationId xmlns:p14="http://schemas.microsoft.com/office/powerpoint/2010/main" val="18831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C21DEE-2011-692C-9821-1CFC7FD4DB6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申請件数</a:t>
            </a:r>
            <a:endParaRPr kumimoji="1" lang="ja-JP" altLang="en-US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F689A6FD-2546-152B-AA15-4719E4403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54220"/>
              </p:ext>
            </p:extLst>
          </p:nvPr>
        </p:nvGraphicFramePr>
        <p:xfrm>
          <a:off x="5351489" y="2143593"/>
          <a:ext cx="5878643" cy="39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テキスト プレースホルダー 2">
            <a:extLst>
              <a:ext uri="{FF2B5EF4-FFF2-40B4-BE49-F238E27FC236}">
                <a16:creationId xmlns:a16="http://schemas.microsoft.com/office/drawing/2014/main" id="{270EBC22-DB1C-FFA0-381A-A8A61A52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82575"/>
            <a:ext cx="5157787" cy="428492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altLang="ja-JP" dirty="0"/>
          </a:p>
          <a:p>
            <a:r>
              <a:rPr lang="ja-JP" altLang="ja-JP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令和</a:t>
            </a:r>
            <a:r>
              <a:rPr lang="en-US" altLang="ja-JP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7</a:t>
            </a:r>
            <a:r>
              <a:rPr lang="ja-JP" altLang="ja-JP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年</a:t>
            </a:r>
            <a:endParaRPr lang="en-US" altLang="ja-JP" sz="1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ADLaM Display" panose="02010000000000000000" pitchFamily="2" charset="0"/>
            </a:endParaRP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10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336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11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289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12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364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  <a:endParaRPr lang="en-US" altLang="ja-JP" sz="16000" dirty="0">
              <a:latin typeface="BIZ UDPゴシック" panose="020B0400000000000000" pitchFamily="50" charset="-128"/>
              <a:ea typeface="BIZ UDPゴシック" panose="020B0400000000000000" pitchFamily="50" charset="-128"/>
              <a:cs typeface="ADLaM Display" panose="02010000000000000000" pitchFamily="2" charset="0"/>
            </a:endParaRPr>
          </a:p>
          <a:p>
            <a:r>
              <a:rPr lang="ja-JP" altLang="en-US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令和</a:t>
            </a:r>
            <a:r>
              <a:rPr lang="en-US" altLang="ja-JP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8</a:t>
            </a:r>
            <a:r>
              <a:rPr lang="ja-JP" altLang="en-US" sz="1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年</a:t>
            </a:r>
            <a:endParaRPr lang="en-US" altLang="ja-JP" sz="1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ADLaM Display" panose="02010000000000000000" pitchFamily="2" charset="0"/>
            </a:endParaRP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152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2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296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3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310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　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４月：</a:t>
            </a:r>
            <a:r>
              <a:rPr lang="en-US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434</a:t>
            </a:r>
            <a:r>
              <a:rPr lang="ja-JP" altLang="ja-JP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</a:p>
          <a:p>
            <a:r>
              <a:rPr lang="ja-JP" altLang="en-US" sz="9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</a:t>
            </a:r>
            <a:r>
              <a:rPr lang="ja-JP" altLang="en-US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　</a:t>
            </a:r>
            <a:r>
              <a:rPr lang="ja-JP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５月：</a:t>
            </a:r>
            <a:r>
              <a:rPr lang="en-US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1,100</a:t>
            </a:r>
            <a:r>
              <a:rPr lang="ja-JP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</a:t>
            </a:r>
            <a:r>
              <a:rPr lang="en-US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70</a:t>
            </a:r>
            <a:r>
              <a:rPr lang="ja-JP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件程度</a:t>
            </a:r>
            <a:r>
              <a:rPr lang="en-US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/</a:t>
            </a:r>
            <a:r>
              <a:rPr lang="ja-JP" altLang="ja-JP" sz="9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日</a:t>
            </a:r>
            <a:endParaRPr lang="en-US" altLang="ja-JP" sz="16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DLaM Display" panose="02010000000000000000" pitchFamily="2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280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45FD4-2521-72D3-85FD-8A5CADE8D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98117-765E-E7A3-3677-10AFB3E4D56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施設数と居室数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A2FCE0-2664-8C46-D654-83890236C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35995"/>
            <a:ext cx="5157787" cy="82391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altLang="ja-JP" dirty="0"/>
          </a:p>
          <a:p>
            <a:r>
              <a:rPr lang="ja-JP" altLang="ja-JP" sz="16000" dirty="0"/>
              <a:t>令和</a:t>
            </a:r>
            <a:r>
              <a:rPr lang="en-US" altLang="ja-JP" sz="16000" dirty="0"/>
              <a:t>7</a:t>
            </a:r>
            <a:r>
              <a:rPr lang="ja-JP" altLang="ja-JP" sz="16000" dirty="0"/>
              <a:t>年</a:t>
            </a:r>
            <a:r>
              <a:rPr lang="en-US" altLang="ja-JP" sz="16000" dirty="0"/>
              <a:t>3</a:t>
            </a:r>
            <a:r>
              <a:rPr lang="ja-JP" altLang="en-US" sz="16000" dirty="0"/>
              <a:t>月末</a:t>
            </a:r>
            <a:endParaRPr lang="en-US" altLang="ja-JP" sz="16000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2BF348E-2007-694C-C0AC-5AF2D143A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ja-JP" b="1" dirty="0"/>
          </a:p>
          <a:p>
            <a:r>
              <a:rPr lang="zh-TW" altLang="ja-JP" b="1" dirty="0"/>
              <a:t>施設数：</a:t>
            </a:r>
            <a:r>
              <a:rPr lang="en-US" altLang="ja-JP" b="1" dirty="0"/>
              <a:t>6,038</a:t>
            </a:r>
          </a:p>
          <a:p>
            <a:endParaRPr lang="en-US" altLang="zh-TW" b="1" dirty="0"/>
          </a:p>
          <a:p>
            <a:r>
              <a:rPr lang="zh-TW" altLang="ja-JP" b="1" dirty="0"/>
              <a:t>居室数：</a:t>
            </a:r>
            <a:r>
              <a:rPr lang="en-US" altLang="ja-JP" b="1" dirty="0"/>
              <a:t>16,616</a:t>
            </a:r>
            <a:endParaRPr lang="ja-JP" altLang="ja-JP" b="1" dirty="0"/>
          </a:p>
          <a:p>
            <a:endParaRPr kumimoji="1" lang="ja-JP" altLang="en-US" b="1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050DB9C-27C4-C62D-A2BA-18AAB07B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35995"/>
            <a:ext cx="5183188" cy="823912"/>
          </a:xfrm>
        </p:spPr>
        <p:txBody>
          <a:bodyPr>
            <a:normAutofit fontScale="25000" lnSpcReduction="20000"/>
          </a:bodyPr>
          <a:lstStyle/>
          <a:p>
            <a:r>
              <a:rPr lang="ja-JP" altLang="ja-JP" sz="16000" dirty="0"/>
              <a:t>令和</a:t>
            </a:r>
            <a:r>
              <a:rPr lang="en-US" altLang="ja-JP" sz="16000" dirty="0"/>
              <a:t>8</a:t>
            </a:r>
            <a:r>
              <a:rPr lang="ja-JP" altLang="ja-JP" sz="16000" dirty="0"/>
              <a:t>年</a:t>
            </a:r>
            <a:r>
              <a:rPr lang="en-US" altLang="ja-JP" sz="16000" dirty="0"/>
              <a:t>3</a:t>
            </a:r>
            <a:r>
              <a:rPr lang="ja-JP" altLang="en-US" sz="16000" dirty="0"/>
              <a:t>月末</a:t>
            </a:r>
            <a:r>
              <a:rPr lang="ja-JP" altLang="ja-JP" dirty="0"/>
              <a:t>　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79D32B-9B23-18D1-13B2-4BD669E9D3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ja-JP" b="1" dirty="0"/>
          </a:p>
          <a:p>
            <a:r>
              <a:rPr lang="zh-TW" altLang="ja-JP" b="1" dirty="0"/>
              <a:t>施設数：</a:t>
            </a:r>
            <a:r>
              <a:rPr lang="en-US" altLang="ja-JP" b="1" dirty="0"/>
              <a:t>8,360</a:t>
            </a:r>
          </a:p>
          <a:p>
            <a:endParaRPr lang="en-US" altLang="zh-TW" b="1" dirty="0"/>
          </a:p>
          <a:p>
            <a:r>
              <a:rPr lang="zh-TW" altLang="ja-JP" b="1" dirty="0"/>
              <a:t>居室数：</a:t>
            </a:r>
            <a:r>
              <a:rPr lang="en-US" altLang="ja-JP" b="1" dirty="0"/>
              <a:t>22,995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5490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79B59-E1C3-81A0-B50B-1B72F895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ED3B9-2EFE-F472-DCE0-39163441ED4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苦情件数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47DE11-4720-041C-C81B-F400A32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910" y="1928306"/>
            <a:ext cx="3474310" cy="82391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altLang="ja-JP" dirty="0"/>
          </a:p>
          <a:p>
            <a:r>
              <a:rPr lang="ja-JP" altLang="ja-JP" sz="16000" dirty="0"/>
              <a:t>令和</a:t>
            </a:r>
            <a:r>
              <a:rPr lang="en-US" altLang="ja-JP" sz="16000" dirty="0"/>
              <a:t>7</a:t>
            </a:r>
            <a:r>
              <a:rPr lang="ja-JP" altLang="ja-JP" sz="16000" dirty="0"/>
              <a:t>年</a:t>
            </a:r>
            <a:r>
              <a:rPr lang="en-US" altLang="ja-JP" sz="16000" dirty="0"/>
              <a:t>3</a:t>
            </a:r>
            <a:r>
              <a:rPr lang="ja-JP" altLang="en-US" sz="16000" dirty="0"/>
              <a:t>月末</a:t>
            </a:r>
            <a:endParaRPr lang="en-US" altLang="ja-JP" sz="16000" dirty="0"/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69946D-511B-7974-45AE-4C646E4F2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4206" y="2714716"/>
            <a:ext cx="2383097" cy="1632653"/>
          </a:xfrm>
        </p:spPr>
        <p:txBody>
          <a:bodyPr anchor="ctr"/>
          <a:lstStyle/>
          <a:p>
            <a:endParaRPr lang="en-US" altLang="ja-JP" dirty="0"/>
          </a:p>
          <a:p>
            <a:pPr marL="0" indent="0">
              <a:buNone/>
            </a:pPr>
            <a:r>
              <a:rPr lang="en-US" altLang="ja-JP" sz="6000" dirty="0"/>
              <a:t>399</a:t>
            </a:r>
            <a:r>
              <a:rPr lang="ja-JP" altLang="ja-JP" sz="6000" dirty="0"/>
              <a:t>件</a:t>
            </a:r>
            <a:endParaRPr kumimoji="1" lang="ja-JP" altLang="en-US" sz="60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60F251-69E7-1FD3-EB23-621373DA7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67781" y="1928307"/>
            <a:ext cx="3409691" cy="823912"/>
          </a:xfrm>
        </p:spPr>
        <p:txBody>
          <a:bodyPr>
            <a:normAutofit fontScale="25000" lnSpcReduction="20000"/>
          </a:bodyPr>
          <a:lstStyle/>
          <a:p>
            <a:r>
              <a:rPr lang="ja-JP" altLang="ja-JP" sz="16000" dirty="0"/>
              <a:t>令和</a:t>
            </a:r>
            <a:r>
              <a:rPr lang="en-US" altLang="ja-JP" sz="16000" dirty="0"/>
              <a:t>8</a:t>
            </a:r>
            <a:r>
              <a:rPr lang="ja-JP" altLang="ja-JP" sz="16000" dirty="0"/>
              <a:t>年</a:t>
            </a:r>
            <a:r>
              <a:rPr lang="en-US" altLang="ja-JP" sz="16000" dirty="0"/>
              <a:t>3</a:t>
            </a:r>
            <a:r>
              <a:rPr lang="ja-JP" altLang="en-US" sz="16000" dirty="0"/>
              <a:t>月末</a:t>
            </a:r>
            <a:r>
              <a:rPr lang="ja-JP" altLang="ja-JP" dirty="0"/>
              <a:t>　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D48AC0-CDB7-FEA4-5760-2F35D8E14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84697" y="2587686"/>
            <a:ext cx="2383097" cy="1842294"/>
          </a:xfrm>
        </p:spPr>
        <p:txBody>
          <a:bodyPr anchor="ctr"/>
          <a:lstStyle/>
          <a:p>
            <a:endParaRPr lang="en-US" altLang="ja-JP" b="1" dirty="0"/>
          </a:p>
          <a:p>
            <a:pPr marL="0" indent="0">
              <a:buNone/>
            </a:pPr>
            <a:r>
              <a:rPr lang="en-US" altLang="ja-JP" sz="6000" dirty="0"/>
              <a:t>723</a:t>
            </a:r>
            <a:r>
              <a:rPr lang="ja-JP" altLang="ja-JP" sz="6000" dirty="0"/>
              <a:t>件</a:t>
            </a:r>
            <a:endParaRPr kumimoji="1" lang="ja-JP" altLang="en-US" sz="6000" b="1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9014A72-9E8A-4755-16E9-278517A79655}"/>
              </a:ext>
            </a:extLst>
          </p:cNvPr>
          <p:cNvSpPr/>
          <p:nvPr/>
        </p:nvSpPr>
        <p:spPr>
          <a:xfrm>
            <a:off x="4974920" y="3479074"/>
            <a:ext cx="1834213" cy="5549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D880DF-8295-4E98-AA1C-08FFA13F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8640">
            <a:off x="9445540" y="3794519"/>
            <a:ext cx="2383097" cy="2655261"/>
          </a:xfrm>
          <a:prstGeom prst="rect">
            <a:avLst/>
          </a:prstGeom>
        </p:spPr>
      </p:pic>
      <p:sp>
        <p:nvSpPr>
          <p:cNvPr id="13" name="爆発: 14 pt 12">
            <a:extLst>
              <a:ext uri="{FF2B5EF4-FFF2-40B4-BE49-F238E27FC236}">
                <a16:creationId xmlns:a16="http://schemas.microsoft.com/office/drawing/2014/main" id="{AF6760FD-FA5A-0B8C-A2BD-E7F43192BA30}"/>
              </a:ext>
            </a:extLst>
          </p:cNvPr>
          <p:cNvSpPr/>
          <p:nvPr/>
        </p:nvSpPr>
        <p:spPr>
          <a:xfrm>
            <a:off x="3696649" y="4127125"/>
            <a:ext cx="3859327" cy="169530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割増し</a:t>
            </a:r>
          </a:p>
        </p:txBody>
      </p:sp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B0CC2F62-D488-F705-852D-0A1139546C22}"/>
              </a:ext>
            </a:extLst>
          </p:cNvPr>
          <p:cNvSpPr/>
          <p:nvPr/>
        </p:nvSpPr>
        <p:spPr>
          <a:xfrm>
            <a:off x="8084697" y="4586990"/>
            <a:ext cx="1057442" cy="621813"/>
          </a:xfrm>
          <a:prstGeom prst="cloudCallout">
            <a:avLst>
              <a:gd name="adj1" fmla="val 82651"/>
              <a:gd name="adj2" fmla="val 359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ゴミ</a:t>
            </a:r>
          </a:p>
        </p:txBody>
      </p:sp>
      <p:sp>
        <p:nvSpPr>
          <p:cNvPr id="16" name="思考の吹き出し: 雲形 15">
            <a:extLst>
              <a:ext uri="{FF2B5EF4-FFF2-40B4-BE49-F238E27FC236}">
                <a16:creationId xmlns:a16="http://schemas.microsoft.com/office/drawing/2014/main" id="{8DA9CE93-4A4E-6A03-CBA5-B49C0CEC0C6A}"/>
              </a:ext>
            </a:extLst>
          </p:cNvPr>
          <p:cNvSpPr/>
          <p:nvPr/>
        </p:nvSpPr>
        <p:spPr>
          <a:xfrm>
            <a:off x="7179655" y="5415416"/>
            <a:ext cx="1057442" cy="621813"/>
          </a:xfrm>
          <a:prstGeom prst="cloudCallout">
            <a:avLst>
              <a:gd name="adj1" fmla="val 86904"/>
              <a:gd name="adj2" fmla="val -242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騒音</a:t>
            </a:r>
          </a:p>
        </p:txBody>
      </p:sp>
      <p:sp>
        <p:nvSpPr>
          <p:cNvPr id="17" name="思考の吹き出し: 雲形 16">
            <a:extLst>
              <a:ext uri="{FF2B5EF4-FFF2-40B4-BE49-F238E27FC236}">
                <a16:creationId xmlns:a16="http://schemas.microsoft.com/office/drawing/2014/main" id="{95C35317-264F-2742-DDFE-DC1C1216010E}"/>
              </a:ext>
            </a:extLst>
          </p:cNvPr>
          <p:cNvSpPr/>
          <p:nvPr/>
        </p:nvSpPr>
        <p:spPr>
          <a:xfrm>
            <a:off x="8436036" y="5822427"/>
            <a:ext cx="1057442" cy="621813"/>
          </a:xfrm>
          <a:prstGeom prst="cloudCallout">
            <a:avLst>
              <a:gd name="adj1" fmla="val 75563"/>
              <a:gd name="adj2" fmla="val -990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不安</a:t>
            </a:r>
          </a:p>
        </p:txBody>
      </p:sp>
    </p:spTree>
    <p:extLst>
      <p:ext uri="{BB962C8B-B14F-4D97-AF65-F5344CB8AC3E}">
        <p14:creationId xmlns:p14="http://schemas.microsoft.com/office/powerpoint/2010/main" val="2323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DA8B6-CE43-6192-6E28-86AC339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3"/>
            <a:ext cx="10515600" cy="137589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br>
              <a:rPr lang="en-US" altLang="ja-JP" b="1" dirty="0"/>
            </a:br>
            <a:r>
              <a:rPr lang="ja-JP" altLang="ja-JP" b="1" dirty="0"/>
              <a:t>迷惑民泊根絶チームによる監視件数等</a:t>
            </a:r>
            <a:br>
              <a:rPr lang="en-US" altLang="ja-JP" b="1" dirty="0"/>
            </a:br>
            <a:r>
              <a:rPr lang="ja-JP" altLang="ja-JP" b="1" dirty="0"/>
              <a:t>（令和</a:t>
            </a:r>
            <a:r>
              <a:rPr lang="en-US" altLang="ja-JP" b="1" dirty="0"/>
              <a:t>8</a:t>
            </a:r>
            <a:r>
              <a:rPr lang="ja-JP" altLang="ja-JP" b="1" dirty="0"/>
              <a:t>年</a:t>
            </a:r>
            <a:r>
              <a:rPr lang="en-US" altLang="ja-JP" b="1" dirty="0"/>
              <a:t>4</a:t>
            </a:r>
            <a:r>
              <a:rPr lang="ja-JP" altLang="ja-JP" b="1" dirty="0"/>
              <a:t>月末現在）</a:t>
            </a:r>
            <a:br>
              <a:rPr lang="ja-JP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0925F3-CFBA-092A-5C50-77ECBE5D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月の行政処分等取扱要領制定以降の立入検査</a:t>
            </a:r>
            <a:r>
              <a:rPr lang="en-US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329</a:t>
            </a:r>
            <a:r>
              <a:rPr lang="ja-JP" altLang="ja-JP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（重点監視施設や苦情通報があった施設　等）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報告徴収：４件</a:t>
            </a:r>
          </a:p>
          <a:p>
            <a:pPr>
              <a:lnSpc>
                <a:spcPct val="200000"/>
              </a:lnSpc>
            </a:pP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業務改善命令、業務停止命令、認定取消はなし</a:t>
            </a: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238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224</Words>
  <Application>Microsoft Office PowerPoint</Application>
  <PresentationFormat>ワイド画面</PresentationFormat>
  <Paragraphs>53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BIZ UDPゴシック</vt:lpstr>
      <vt:lpstr>游ゴシック</vt:lpstr>
      <vt:lpstr>游ゴシック Light</vt:lpstr>
      <vt:lpstr>ADLaM Display</vt:lpstr>
      <vt:lpstr>Arial</vt:lpstr>
      <vt:lpstr>Office テーマ</vt:lpstr>
      <vt:lpstr>PowerPoint プレゼンテーション</vt:lpstr>
      <vt:lpstr>特区民泊について</vt:lpstr>
      <vt:lpstr>申請件数</vt:lpstr>
      <vt:lpstr>施設数と居室数</vt:lpstr>
      <vt:lpstr>苦情件数</vt:lpstr>
      <vt:lpstr> 迷惑民泊根絶チームによる監視件数等 （令和8年4月末現在）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直樹 武</dc:creator>
  <cp:lastModifiedBy>直樹 武</cp:lastModifiedBy>
  <cp:revision>3</cp:revision>
  <dcterms:created xsi:type="dcterms:W3CDTF">2026-06-02T05:10:56Z</dcterms:created>
  <dcterms:modified xsi:type="dcterms:W3CDTF">2026-06-02T06:24:53Z</dcterms:modified>
</cp:coreProperties>
</file>